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3" r:id="rId5"/>
    <p:sldId id="264" r:id="rId6"/>
    <p:sldId id="274" r:id="rId7"/>
    <p:sldId id="276" r:id="rId8"/>
    <p:sldId id="277" r:id="rId9"/>
    <p:sldId id="275" r:id="rId10"/>
    <p:sldId id="265" r:id="rId11"/>
    <p:sldId id="267" r:id="rId12"/>
    <p:sldId id="266" r:id="rId13"/>
    <p:sldId id="268" r:id="rId14"/>
    <p:sldId id="270" r:id="rId15"/>
    <p:sldId id="271" r:id="rId16"/>
    <p:sldId id="272" r:id="rId17"/>
    <p:sldId id="269" r:id="rId18"/>
    <p:sldId id="278" r:id="rId19"/>
    <p:sldId id="279" r:id="rId20"/>
    <p:sldId id="259" r:id="rId21"/>
    <p:sldId id="280" r:id="rId22"/>
    <p:sldId id="281" r:id="rId23"/>
    <p:sldId id="282" r:id="rId24"/>
    <p:sldId id="273" r:id="rId25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4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3" autoAdjust="0"/>
    <p:restoredTop sz="94660"/>
  </p:normalViewPr>
  <p:slideViewPr>
    <p:cSldViewPr snapToGrid="0">
      <p:cViewPr varScale="1">
        <p:scale>
          <a:sx n="57" d="100"/>
          <a:sy n="57" d="100"/>
        </p:scale>
        <p:origin x="696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pic>
        <p:nvPicPr>
          <p:cNvPr id="5" name="Bille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415263"/>
            <a:ext cx="1316933" cy="360000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790" y="6505263"/>
            <a:ext cx="1360418" cy="180000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114" y="6415262"/>
            <a:ext cx="696085" cy="360001"/>
          </a:xfrm>
          <a:prstGeom prst="rect">
            <a:avLst/>
          </a:prstGeom>
        </p:spPr>
      </p:pic>
      <p:sp>
        <p:nvSpPr>
          <p:cNvPr id="10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92209"/>
            <a:ext cx="106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98CB9-A7B3-4AD7-AFE8-21DC1FDE2E50}" type="datetimeFigureOut">
              <a:rPr lang="da-DK" smtClean="0"/>
              <a:t>21-10-2024</a:t>
            </a:fld>
            <a:endParaRPr lang="da-DK"/>
          </a:p>
        </p:txBody>
      </p:sp>
      <p:sp>
        <p:nvSpPr>
          <p:cNvPr id="11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2003612" y="6392209"/>
            <a:ext cx="1080247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C0032-8549-4375-BC3C-D1F0C169A71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5371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8CB9-A7B3-4AD7-AFE8-21DC1FDE2E50}" type="datetimeFigureOut">
              <a:rPr lang="da-DK" smtClean="0"/>
              <a:t>21-10-2024</a:t>
            </a:fld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0032-8549-4375-BC3C-D1F0C169A710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790" y="6505263"/>
            <a:ext cx="1360418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65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8CB9-A7B3-4AD7-AFE8-21DC1FDE2E50}" type="datetimeFigureOut">
              <a:rPr lang="da-DK" smtClean="0"/>
              <a:t>21-10-2024</a:t>
            </a:fld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0032-8549-4375-BC3C-D1F0C169A710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790" y="6505263"/>
            <a:ext cx="1360418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5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8CB9-A7B3-4AD7-AFE8-21DC1FDE2E50}" type="datetimeFigureOut">
              <a:rPr lang="da-DK" smtClean="0"/>
              <a:t>21-10-2024</a:t>
            </a:fld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0032-8549-4375-BC3C-D1F0C169A710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790" y="6505263"/>
            <a:ext cx="1360418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569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8CB9-A7B3-4AD7-AFE8-21DC1FDE2E50}" type="datetimeFigureOut">
              <a:rPr lang="da-DK" smtClean="0"/>
              <a:t>21-10-2024</a:t>
            </a:fld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0032-8549-4375-BC3C-D1F0C169A710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790" y="6505263"/>
            <a:ext cx="1360418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44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8CB9-A7B3-4AD7-AFE8-21DC1FDE2E50}" type="datetimeFigureOut">
              <a:rPr lang="da-DK" smtClean="0"/>
              <a:t>21-10-2024</a:t>
            </a:fld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0032-8549-4375-BC3C-D1F0C169A710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790" y="6505263"/>
            <a:ext cx="1360418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6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8CB9-A7B3-4AD7-AFE8-21DC1FDE2E50}" type="datetimeFigureOut">
              <a:rPr lang="da-DK" smtClean="0"/>
              <a:t>21-10-2024</a:t>
            </a:fld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0032-8549-4375-BC3C-D1F0C169A710}" type="slidenum">
              <a:rPr lang="da-DK" smtClean="0"/>
              <a:t>‹nr.›</a:t>
            </a:fld>
            <a:endParaRPr lang="da-DK"/>
          </a:p>
        </p:txBody>
      </p:sp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790" y="6505263"/>
            <a:ext cx="1360418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71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8CB9-A7B3-4AD7-AFE8-21DC1FDE2E50}" type="datetimeFigureOut">
              <a:rPr lang="da-DK" smtClean="0"/>
              <a:t>21-10-2024</a:t>
            </a:fld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0032-8549-4375-BC3C-D1F0C169A710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Billed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790" y="6505263"/>
            <a:ext cx="1360418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15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8CB9-A7B3-4AD7-AFE8-21DC1FDE2E50}" type="datetimeFigureOut">
              <a:rPr lang="da-DK" smtClean="0"/>
              <a:t>21-10-2024</a:t>
            </a:fld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0032-8549-4375-BC3C-D1F0C169A710}" type="slidenum">
              <a:rPr lang="da-DK" smtClean="0"/>
              <a:t>‹nr.›</a:t>
            </a:fld>
            <a:endParaRPr lang="da-DK"/>
          </a:p>
        </p:txBody>
      </p:sp>
      <p:pic>
        <p:nvPicPr>
          <p:cNvPr id="5" name="Bille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790" y="6505263"/>
            <a:ext cx="1360418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50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8CB9-A7B3-4AD7-AFE8-21DC1FDE2E50}" type="datetimeFigureOut">
              <a:rPr lang="da-DK" smtClean="0"/>
              <a:t>21-10-2024</a:t>
            </a:fld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0032-8549-4375-BC3C-D1F0C169A710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790" y="6505263"/>
            <a:ext cx="1360418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63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98CB9-A7B3-4AD7-AFE8-21DC1FDE2E50}" type="datetimeFigureOut">
              <a:rPr lang="da-DK" smtClean="0"/>
              <a:t>21-10-2024</a:t>
            </a:fld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C0032-8549-4375-BC3C-D1F0C169A710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790" y="6505263"/>
            <a:ext cx="1360418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31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0" y="6311900"/>
            <a:ext cx="12192000" cy="546100"/>
          </a:xfrm>
          <a:prstGeom prst="rect">
            <a:avLst/>
          </a:prstGeom>
          <a:solidFill>
            <a:srgbClr val="0064A6"/>
          </a:solidFill>
          <a:ln>
            <a:solidFill>
              <a:srgbClr val="0064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Rediger typografien i masterens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92209"/>
            <a:ext cx="1062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98CB9-A7B3-4AD7-AFE8-21DC1FDE2E50}" type="datetimeFigureOut">
              <a:rPr lang="da-DK" smtClean="0"/>
              <a:t>21-10-2024</a:t>
            </a:fld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2003612" y="6392209"/>
            <a:ext cx="1080247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C0032-8549-4375-BC3C-D1F0C169A71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7844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iwgdfguidelines.org/guidelines-2019/guidelines-2019/" TargetMode="External"/><Relationship Id="rId2" Type="http://schemas.openxmlformats.org/officeDocument/2006/relationships/hyperlink" Target="https://www.sst.dk/da/udgivelser/2021/nkr-diabetiske-fodsaar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docrinology.dk/nbv/diabetes-melitus/den-diabetiske-fod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24247" y="631912"/>
            <a:ext cx="9144000" cy="1421332"/>
          </a:xfrm>
        </p:spPr>
        <p:txBody>
          <a:bodyPr>
            <a:normAutofit/>
          </a:bodyPr>
          <a:lstStyle/>
          <a:p>
            <a:r>
              <a:rPr lang="da-DK" sz="5400" dirty="0" smtClean="0"/>
              <a:t>Sår i Syd</a:t>
            </a:r>
            <a:endParaRPr lang="da-DK" sz="5400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2385753"/>
            <a:ext cx="9144000" cy="3266901"/>
          </a:xfrm>
        </p:spPr>
        <p:txBody>
          <a:bodyPr>
            <a:noAutofit/>
          </a:bodyPr>
          <a:lstStyle/>
          <a:p>
            <a:r>
              <a:rPr lang="da-DK" sz="4000" dirty="0" smtClean="0"/>
              <a:t>Det vanskeligt helende sår, den </a:t>
            </a:r>
            <a:r>
              <a:rPr lang="da-DK" sz="4000" dirty="0"/>
              <a:t>diabetiske </a:t>
            </a:r>
            <a:r>
              <a:rPr lang="da-DK" sz="4000" dirty="0" smtClean="0"/>
              <a:t>fod.</a:t>
            </a:r>
          </a:p>
          <a:p>
            <a:r>
              <a:rPr lang="da-DK" sz="4000" dirty="0" smtClean="0"/>
              <a:t>- Hvad skal der til for at sår heler.</a:t>
            </a:r>
            <a:endParaRPr lang="da-DK" sz="4000" dirty="0"/>
          </a:p>
          <a:p>
            <a:r>
              <a:rPr lang="da-DK" sz="4000" dirty="0" smtClean="0"/>
              <a:t>	                              S</a:t>
            </a:r>
            <a:r>
              <a:rPr lang="da-DK" sz="2800" dirty="0" smtClean="0"/>
              <a:t>årsygeplejerske </a:t>
            </a:r>
          </a:p>
          <a:p>
            <a:r>
              <a:rPr lang="da-DK" sz="2800" dirty="0" smtClean="0"/>
              <a:t>                                                              Trine Swierstra-Banke  </a:t>
            </a:r>
            <a:endParaRPr lang="da-DK" sz="2800" dirty="0"/>
          </a:p>
        </p:txBody>
      </p:sp>
    </p:spTree>
    <p:extLst>
      <p:ext uri="{BB962C8B-B14F-4D97-AF65-F5344CB8AC3E}">
        <p14:creationId xmlns:p14="http://schemas.microsoft.com/office/powerpoint/2010/main" val="421425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dirty="0" err="1"/>
              <a:t>Plantar</a:t>
            </a:r>
            <a:r>
              <a:rPr lang="da-DK" altLang="da-DK" dirty="0"/>
              <a:t> </a:t>
            </a:r>
            <a:r>
              <a:rPr lang="da-DK" altLang="da-DK" dirty="0" smtClean="0"/>
              <a:t>absces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da-DK" altLang="da-DK" dirty="0" err="1"/>
              <a:t>Palpationsømhed</a:t>
            </a:r>
            <a:r>
              <a:rPr lang="da-DK" altLang="da-DK" dirty="0"/>
              <a:t>?</a:t>
            </a:r>
          </a:p>
          <a:p>
            <a:pPr>
              <a:buFont typeface="Arial" charset="0"/>
              <a:buChar char="•"/>
              <a:defRPr/>
            </a:pPr>
            <a:r>
              <a:rPr lang="da-DK" altLang="da-DK" dirty="0"/>
              <a:t>Infektionstegn? </a:t>
            </a:r>
          </a:p>
          <a:p>
            <a:pPr>
              <a:buFont typeface="Arial" charset="0"/>
              <a:buChar char="•"/>
              <a:defRPr/>
            </a:pPr>
            <a:r>
              <a:rPr lang="da-DK" altLang="da-DK" dirty="0"/>
              <a:t>Blodsukre?</a:t>
            </a:r>
          </a:p>
          <a:p>
            <a:pPr>
              <a:buFont typeface="Arial" charset="0"/>
              <a:buChar char="•"/>
              <a:defRPr/>
            </a:pPr>
            <a:r>
              <a:rPr lang="da-DK" altLang="da-DK" dirty="0"/>
              <a:t>Blodprøver?</a:t>
            </a:r>
          </a:p>
          <a:p>
            <a:pPr marL="0" indent="0">
              <a:buFont typeface="Arial" charset="0"/>
              <a:buNone/>
              <a:defRPr/>
            </a:pPr>
            <a:endParaRPr lang="da-DK" altLang="da-DK" dirty="0"/>
          </a:p>
          <a:p>
            <a:pPr>
              <a:buFont typeface="Arial" charset="0"/>
              <a:buChar char="•"/>
              <a:defRPr/>
            </a:pPr>
            <a:r>
              <a:rPr lang="da-DK" altLang="da-DK" dirty="0"/>
              <a:t>Tiltag:</a:t>
            </a:r>
          </a:p>
          <a:p>
            <a:pPr>
              <a:buFont typeface="Arial" charset="0"/>
              <a:buChar char="•"/>
              <a:defRPr/>
            </a:pPr>
            <a:r>
              <a:rPr lang="da-DK" altLang="da-DK" dirty="0"/>
              <a:t>Spaltes</a:t>
            </a:r>
          </a:p>
          <a:p>
            <a:pPr>
              <a:buFont typeface="Arial" charset="0"/>
              <a:buChar char="•"/>
              <a:defRPr/>
            </a:pPr>
            <a:r>
              <a:rPr lang="da-DK" altLang="da-DK" dirty="0"/>
              <a:t>VAC</a:t>
            </a:r>
          </a:p>
          <a:p>
            <a:pPr>
              <a:buFont typeface="Arial" charset="0"/>
              <a:buChar char="•"/>
              <a:defRPr/>
            </a:pPr>
            <a:r>
              <a:rPr lang="da-DK" altLang="da-DK" dirty="0"/>
              <a:t>Immobil (spredning langs sener)</a:t>
            </a:r>
          </a:p>
          <a:p>
            <a:endParaRPr lang="da-DK" dirty="0"/>
          </a:p>
        </p:txBody>
      </p:sp>
      <p:pic>
        <p:nvPicPr>
          <p:cNvPr id="4" name="Pladsholder til indhold 3" descr="C:\Users\tav3fi\AppData\Local\Microsoft\Windows\Temporary Internet Files\Content.Outlook\MOIVLTDX\IMG_3255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8" r="9003"/>
          <a:stretch>
            <a:fillRect/>
          </a:stretch>
        </p:blipFill>
        <p:spPr>
          <a:xfrm>
            <a:off x="5213898" y="926061"/>
            <a:ext cx="5864006" cy="399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1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Kompression, kompression, kompression. 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1" r="5988" b="6818"/>
          <a:stretch>
            <a:fillRect/>
          </a:stretch>
        </p:blipFill>
        <p:spPr bwMode="auto">
          <a:xfrm>
            <a:off x="5252359" y="1835151"/>
            <a:ext cx="6939641" cy="3906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838200" y="509588"/>
            <a:ext cx="9924393" cy="1246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da-DK" altLang="da-DK" dirty="0" smtClean="0"/>
          </a:p>
        </p:txBody>
      </p:sp>
      <p:sp>
        <p:nvSpPr>
          <p:cNvPr id="3" name="Rektangel 2"/>
          <p:cNvSpPr/>
          <p:nvPr/>
        </p:nvSpPr>
        <p:spPr>
          <a:xfrm>
            <a:off x="693682" y="2043608"/>
            <a:ext cx="1119351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altLang="da-DK" sz="2800" dirty="0" smtClean="0"/>
              <a:t>Tå</a:t>
            </a:r>
          </a:p>
          <a:p>
            <a:r>
              <a:rPr lang="da-DK" altLang="da-DK" sz="2800" dirty="0" smtClean="0"/>
              <a:t>Fod</a:t>
            </a:r>
            <a:endParaRPr lang="da-DK" altLang="da-DK" sz="2800" dirty="0"/>
          </a:p>
          <a:p>
            <a:r>
              <a:rPr lang="da-DK" altLang="da-DK" sz="2800" dirty="0"/>
              <a:t>Hele UE</a:t>
            </a:r>
          </a:p>
          <a:p>
            <a:endParaRPr lang="da-DK" altLang="da-DK" sz="2800" dirty="0"/>
          </a:p>
          <a:p>
            <a:r>
              <a:rPr lang="da-DK" altLang="da-DK" sz="2800" dirty="0" smtClean="0"/>
              <a:t>Lægeordination!</a:t>
            </a:r>
            <a:endParaRPr lang="da-DK" altLang="da-DK" sz="2800" dirty="0"/>
          </a:p>
          <a:p>
            <a:r>
              <a:rPr lang="da-DK" altLang="da-DK" sz="2800" dirty="0" smtClean="0"/>
              <a:t>Trykmåling DBT</a:t>
            </a:r>
            <a:endParaRPr lang="da-DK" altLang="da-DK" sz="2800" dirty="0"/>
          </a:p>
          <a:p>
            <a:r>
              <a:rPr lang="da-DK" altLang="da-DK" sz="2800" dirty="0"/>
              <a:t>Kort-/</a:t>
            </a:r>
            <a:r>
              <a:rPr lang="da-DK" altLang="da-DK" sz="2800" dirty="0" err="1"/>
              <a:t>langstræksbind</a:t>
            </a:r>
            <a:r>
              <a:rPr lang="da-DK" altLang="da-DK" sz="2800" dirty="0"/>
              <a:t>, Coban 2/</a:t>
            </a:r>
            <a:r>
              <a:rPr lang="da-DK" altLang="da-DK" sz="2800" dirty="0" err="1"/>
              <a:t>lite</a:t>
            </a:r>
            <a:r>
              <a:rPr lang="da-DK" altLang="da-DK" sz="2800" dirty="0"/>
              <a:t>, Liner, behandlerstrømper</a:t>
            </a:r>
          </a:p>
          <a:p>
            <a:r>
              <a:rPr lang="da-DK" altLang="da-DK" sz="2800" dirty="0" smtClean="0"/>
              <a:t>Evt. </a:t>
            </a:r>
            <a:r>
              <a:rPr lang="da-DK" altLang="da-DK" sz="2800" dirty="0" err="1" smtClean="0"/>
              <a:t>tåkappe</a:t>
            </a:r>
            <a:endParaRPr lang="da-DK" altLang="da-DK" sz="2800" dirty="0" smtClean="0"/>
          </a:p>
          <a:p>
            <a:r>
              <a:rPr lang="da-DK" altLang="da-DK" sz="2800" dirty="0" smtClean="0"/>
              <a:t>Veneklinik</a:t>
            </a:r>
            <a:endParaRPr lang="da-DK" altLang="da-DK" sz="2800" dirty="0"/>
          </a:p>
        </p:txBody>
      </p:sp>
    </p:spTree>
    <p:extLst>
      <p:ext uri="{BB962C8B-B14F-4D97-AF65-F5344CB8AC3E}">
        <p14:creationId xmlns:p14="http://schemas.microsoft.com/office/powerpoint/2010/main" val="3595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dirty="0"/>
              <a:t>Profylakse betaler sig – undgå sår og senkomplikationer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altLang="da-DK" dirty="0"/>
              <a:t>God regulering af BG</a:t>
            </a:r>
          </a:p>
          <a:p>
            <a:r>
              <a:rPr lang="da-DK" altLang="da-DK" dirty="0"/>
              <a:t>God fodpleje – fodterapeut regelmæssigt, dagligt ”selvtjek” af fødder og </a:t>
            </a:r>
            <a:r>
              <a:rPr lang="da-DK" altLang="da-DK" dirty="0" smtClean="0"/>
              <a:t>sko, strømper, creme</a:t>
            </a:r>
            <a:endParaRPr lang="da-DK" altLang="da-DK" dirty="0"/>
          </a:p>
          <a:p>
            <a:r>
              <a:rPr lang="da-DK" altLang="da-DK" dirty="0"/>
              <a:t>Regelmæssig kontrol af: </a:t>
            </a:r>
            <a:r>
              <a:rPr lang="da-DK" altLang="da-DK" dirty="0" smtClean="0"/>
              <a:t>Sko og indlæg ved skomager</a:t>
            </a:r>
            <a:endParaRPr lang="da-DK" altLang="da-DK" dirty="0"/>
          </a:p>
          <a:p>
            <a:r>
              <a:rPr lang="da-DK" altLang="da-DK" dirty="0"/>
              <a:t>Hurtig indsats ved tryk, </a:t>
            </a:r>
            <a:r>
              <a:rPr lang="da-DK" altLang="da-DK" dirty="0" err="1" smtClean="0"/>
              <a:t>hyperkeratoser</a:t>
            </a:r>
            <a:r>
              <a:rPr lang="da-DK" altLang="da-DK" dirty="0" smtClean="0"/>
              <a:t>, </a:t>
            </a:r>
            <a:r>
              <a:rPr lang="da-DK" altLang="da-DK" dirty="0"/>
              <a:t>fissurer eller sår</a:t>
            </a:r>
          </a:p>
          <a:p>
            <a:r>
              <a:rPr lang="da-DK" altLang="da-DK" dirty="0" smtClean="0"/>
              <a:t>Udredning når det er gået galt: </a:t>
            </a:r>
            <a:r>
              <a:rPr lang="da-DK" altLang="da-DK" dirty="0"/>
              <a:t>f.eks. </a:t>
            </a:r>
            <a:r>
              <a:rPr lang="da-DK" altLang="da-DK" dirty="0" err="1"/>
              <a:t>Iskæmi</a:t>
            </a:r>
            <a:r>
              <a:rPr lang="da-DK" altLang="da-DK" dirty="0"/>
              <a:t>, fejlstilling eller infektion</a:t>
            </a:r>
          </a:p>
          <a:p>
            <a:r>
              <a:rPr lang="da-DK" altLang="da-DK" dirty="0"/>
              <a:t>Desuden årskontrol: Øjenfoto, </a:t>
            </a:r>
            <a:r>
              <a:rPr lang="da-DK" altLang="da-DK" dirty="0" err="1"/>
              <a:t>blodpr</a:t>
            </a:r>
            <a:r>
              <a:rPr lang="da-DK" altLang="da-DK" dirty="0"/>
              <a:t>. ( kolesterol, nyretal, HbA1c</a:t>
            </a:r>
            <a:r>
              <a:rPr lang="da-DK" altLang="da-DK" dirty="0" smtClean="0"/>
              <a:t>…)</a:t>
            </a:r>
          </a:p>
          <a:p>
            <a:pPr marL="0" indent="0">
              <a:buNone/>
            </a:pPr>
            <a:r>
              <a:rPr lang="da-DK" altLang="da-DK" dirty="0" smtClean="0"/>
              <a:t> </a:t>
            </a:r>
            <a:endParaRPr lang="da-DK" alt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8069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dirty="0"/>
              <a:t>Kommunikation – vis respekt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a-DK" altLang="da-DK" dirty="0" smtClean="0"/>
              <a:t>Kort og præcis </a:t>
            </a:r>
          </a:p>
          <a:p>
            <a:r>
              <a:rPr lang="da-DK" altLang="da-DK" dirty="0" smtClean="0"/>
              <a:t>Dokumenter så alle ved det samme</a:t>
            </a:r>
          </a:p>
          <a:p>
            <a:r>
              <a:rPr lang="da-DK" altLang="da-DK" dirty="0" smtClean="0"/>
              <a:t>Prioritere at ikke nødvendigvis alt skal ”på bordet” med det samme </a:t>
            </a:r>
          </a:p>
          <a:p>
            <a:r>
              <a:rPr lang="da-DK" altLang="da-DK" dirty="0" smtClean="0"/>
              <a:t>Vigtigt at din patient føler sig inddraget og forstår sammenhæng mellem restriktioner/ tiltag og sårheling</a:t>
            </a:r>
          </a:p>
          <a:p>
            <a:r>
              <a:rPr lang="da-DK" altLang="da-DK" dirty="0" smtClean="0"/>
              <a:t>Brug gerne metaforer</a:t>
            </a:r>
            <a:endParaRPr lang="da-DK" altLang="da-DK" dirty="0"/>
          </a:p>
          <a:p>
            <a:r>
              <a:rPr lang="da-DK" altLang="da-DK" dirty="0" smtClean="0"/>
              <a:t>Sårheling tager tid……som regel lang tid!</a:t>
            </a:r>
          </a:p>
          <a:p>
            <a:endParaRPr lang="da-DK" altLang="da-DK" dirty="0"/>
          </a:p>
          <a:p>
            <a:endParaRPr lang="da-DK" altLang="da-DK" dirty="0" smtClean="0"/>
          </a:p>
        </p:txBody>
      </p:sp>
    </p:spTree>
    <p:extLst>
      <p:ext uri="{BB962C8B-B14F-4D97-AF65-F5344CB8AC3E}">
        <p14:creationId xmlns:p14="http://schemas.microsoft.com/office/powerpoint/2010/main" val="120266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</a:t>
            </a:r>
            <a:r>
              <a:rPr lang="da-DK" dirty="0" smtClean="0"/>
              <a:t>ationale og internationale retningslinjer for behandling af diabetiske </a:t>
            </a:r>
            <a:r>
              <a:rPr lang="da-DK" dirty="0" err="1" smtClean="0"/>
              <a:t>fodsår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 smtClean="0"/>
          </a:p>
          <a:p>
            <a:r>
              <a:rPr lang="da-DK" dirty="0">
                <a:hlinkClick r:id="rId2"/>
              </a:rPr>
              <a:t>NKR: Udredning og behandling af patienter med diabetiske </a:t>
            </a:r>
            <a:r>
              <a:rPr lang="da-DK" dirty="0" err="1">
                <a:hlinkClick r:id="rId2"/>
              </a:rPr>
              <a:t>fodsår</a:t>
            </a:r>
            <a:r>
              <a:rPr lang="da-DK" dirty="0">
                <a:hlinkClick r:id="rId2"/>
              </a:rPr>
              <a:t> </a:t>
            </a:r>
            <a:r>
              <a:rPr lang="da-DK" dirty="0" smtClean="0">
                <a:hlinkClick r:id="rId2"/>
              </a:rPr>
              <a:t>– Sundhedsstyrelsen</a:t>
            </a:r>
            <a:endParaRPr lang="da-DK" dirty="0" smtClean="0"/>
          </a:p>
          <a:p>
            <a:endParaRPr lang="da-DK" dirty="0"/>
          </a:p>
          <a:p>
            <a:r>
              <a:rPr lang="en-US" dirty="0">
                <a:hlinkClick r:id="rId3"/>
              </a:rPr>
              <a:t>All IWGDF </a:t>
            </a:r>
            <a:r>
              <a:rPr lang="en-US" dirty="0" smtClean="0">
                <a:hlinkClick r:id="rId3"/>
              </a:rPr>
              <a:t>Guidelines </a:t>
            </a:r>
            <a:r>
              <a:rPr lang="en-US" dirty="0">
                <a:hlinkClick r:id="rId3"/>
              </a:rPr>
              <a:t>(2019 update) - IWGDF </a:t>
            </a:r>
            <a:r>
              <a:rPr lang="en-US" dirty="0" smtClean="0">
                <a:hlinkClick r:id="rId3"/>
              </a:rPr>
              <a:t>Guidelines</a:t>
            </a:r>
            <a:endParaRPr lang="en-US" dirty="0" smtClean="0"/>
          </a:p>
          <a:p>
            <a:endParaRPr lang="en-US" dirty="0"/>
          </a:p>
          <a:p>
            <a:r>
              <a:rPr lang="da-DK" dirty="0">
                <a:hlinkClick r:id="rId4"/>
              </a:rPr>
              <a:t>Diabetisk Fodsygdom - Dansk </a:t>
            </a:r>
            <a:r>
              <a:rPr lang="da-DK" dirty="0" err="1">
                <a:hlinkClick r:id="rId4"/>
              </a:rPr>
              <a:t>Endokrinologisk</a:t>
            </a:r>
            <a:r>
              <a:rPr lang="da-DK" dirty="0">
                <a:hlinkClick r:id="rId4"/>
              </a:rPr>
              <a:t> Selskab (endocrinology.dk)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888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Case: Mand, 56 år 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a-DK" dirty="0" smtClean="0"/>
              <a:t>DM </a:t>
            </a:r>
            <a:r>
              <a:rPr lang="da-DK" dirty="0" err="1" smtClean="0"/>
              <a:t>tybe</a:t>
            </a:r>
            <a:r>
              <a:rPr lang="da-DK" dirty="0" smtClean="0"/>
              <a:t> 2– opdaget 2021. Følges ved Steno</a:t>
            </a:r>
          </a:p>
          <a:p>
            <a:r>
              <a:rPr lang="da-DK" dirty="0" err="1" smtClean="0"/>
              <a:t>Neuropati</a:t>
            </a:r>
            <a:endParaRPr lang="da-DK" dirty="0" smtClean="0"/>
          </a:p>
          <a:p>
            <a:r>
              <a:rPr lang="da-DK" dirty="0" smtClean="0"/>
              <a:t>DBT: </a:t>
            </a:r>
            <a:r>
              <a:rPr lang="da-DK" dirty="0" err="1" smtClean="0"/>
              <a:t>Mediasclerose</a:t>
            </a:r>
            <a:r>
              <a:rPr lang="da-DK" dirty="0" smtClean="0"/>
              <a:t>. </a:t>
            </a:r>
            <a:r>
              <a:rPr lang="da-DK" dirty="0" err="1" smtClean="0"/>
              <a:t>Tåtryk</a:t>
            </a:r>
            <a:r>
              <a:rPr lang="da-DK" dirty="0" smtClean="0"/>
              <a:t> på hø. 3. tå: 136 </a:t>
            </a:r>
            <a:r>
              <a:rPr lang="da-DK" dirty="0" err="1" smtClean="0"/>
              <a:t>mmHg</a:t>
            </a:r>
            <a:endParaRPr lang="da-DK" dirty="0" smtClean="0"/>
          </a:p>
          <a:p>
            <a:r>
              <a:rPr lang="da-DK" dirty="0" err="1" smtClean="0"/>
              <a:t>Hammertåkonfiguration</a:t>
            </a:r>
            <a:endParaRPr lang="da-DK" dirty="0" smtClean="0"/>
          </a:p>
          <a:p>
            <a:r>
              <a:rPr lang="da-DK" dirty="0" smtClean="0"/>
              <a:t>Gigt – lavt aktivitetsniveau</a:t>
            </a:r>
          </a:p>
          <a:p>
            <a:r>
              <a:rPr lang="da-DK" dirty="0" smtClean="0"/>
              <a:t>Ryger ikke</a:t>
            </a:r>
          </a:p>
          <a:p>
            <a:r>
              <a:rPr lang="da-DK" dirty="0" smtClean="0"/>
              <a:t>Alkohol: over 7-14 genstande </a:t>
            </a:r>
            <a:r>
              <a:rPr lang="da-DK" dirty="0" err="1" smtClean="0"/>
              <a:t>dagl</a:t>
            </a:r>
            <a:r>
              <a:rPr lang="da-DK" dirty="0" smtClean="0"/>
              <a:t>.</a:t>
            </a:r>
          </a:p>
          <a:p>
            <a:r>
              <a:rPr lang="da-DK" dirty="0" smtClean="0"/>
              <a:t>Tidl. amp. Hø. 1. tå medio 2021 – afsluttet 26/4-22 med endeligt skotjek.</a:t>
            </a:r>
          </a:p>
          <a:p>
            <a:r>
              <a:rPr lang="da-DK" dirty="0" smtClean="0"/>
              <a:t>Fodterapeut hver 8. uge</a:t>
            </a:r>
          </a:p>
          <a:p>
            <a:r>
              <a:rPr lang="da-DK" dirty="0" smtClean="0"/>
              <a:t>Skomager – semiortopædiske sko med afstøbningsindlæg.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82115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”</a:t>
            </a:r>
            <a:r>
              <a:rPr lang="da-DK" dirty="0" err="1" smtClean="0"/>
              <a:t>Nyhenvist</a:t>
            </a:r>
            <a:r>
              <a:rPr lang="da-DK" dirty="0" smtClean="0"/>
              <a:t>” august 2024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2237" y="1617807"/>
            <a:ext cx="2739730" cy="4351338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462" y="1119230"/>
            <a:ext cx="4127350" cy="49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23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	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a-DK" dirty="0" smtClean="0"/>
          </a:p>
          <a:p>
            <a:endParaRPr lang="da-DK" dirty="0" smtClean="0"/>
          </a:p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078" y="1108796"/>
            <a:ext cx="3886200" cy="4391025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458" y="1027906"/>
            <a:ext cx="3829050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30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Næste tå…..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Sår på 2. tå – </a:t>
            </a:r>
            <a:r>
              <a:rPr lang="da-DK" dirty="0" err="1" smtClean="0"/>
              <a:t>dorsalt</a:t>
            </a:r>
            <a:r>
              <a:rPr lang="da-DK" dirty="0" smtClean="0"/>
              <a:t>, </a:t>
            </a:r>
            <a:r>
              <a:rPr lang="da-DK" dirty="0" err="1" smtClean="0"/>
              <a:t>plantart</a:t>
            </a:r>
            <a:r>
              <a:rPr lang="da-DK" dirty="0" smtClean="0"/>
              <a:t> samt </a:t>
            </a:r>
            <a:r>
              <a:rPr lang="da-DK" dirty="0" err="1" smtClean="0"/>
              <a:t>apex</a:t>
            </a:r>
            <a:endParaRPr lang="da-DK" dirty="0" smtClean="0"/>
          </a:p>
          <a:p>
            <a:r>
              <a:rPr lang="da-DK" dirty="0" smtClean="0"/>
              <a:t>Rødme, varme, hævelse, knoglekontakt.</a:t>
            </a:r>
          </a:p>
          <a:p>
            <a:r>
              <a:rPr lang="da-DK" dirty="0" smtClean="0"/>
              <a:t>Behandling: Revision med luer, </a:t>
            </a:r>
            <a:r>
              <a:rPr lang="da-DK" dirty="0" err="1" smtClean="0"/>
              <a:t>Gentacoll</a:t>
            </a:r>
            <a:r>
              <a:rPr lang="da-DK" dirty="0" smtClean="0"/>
              <a:t> på knogleblottelse, AB-</a:t>
            </a:r>
            <a:r>
              <a:rPr lang="da-DK" dirty="0" err="1" smtClean="0"/>
              <a:t>beh</a:t>
            </a:r>
            <a:r>
              <a:rPr lang="da-DK" dirty="0" smtClean="0"/>
              <a:t> i 3 md, </a:t>
            </a:r>
            <a:r>
              <a:rPr lang="da-DK" dirty="0" err="1" smtClean="0"/>
              <a:t>tenotomi</a:t>
            </a:r>
            <a:r>
              <a:rPr lang="da-DK" dirty="0" smtClean="0"/>
              <a:t>, almindelig sårpleje ved </a:t>
            </a:r>
            <a:r>
              <a:rPr lang="da-DK" dirty="0" err="1" smtClean="0"/>
              <a:t>hj.spl</a:t>
            </a:r>
            <a:r>
              <a:rPr lang="da-DK" dirty="0" smtClean="0"/>
              <a:t>., set i sårambulatoriet 3 gange i perioden.</a:t>
            </a:r>
          </a:p>
          <a:p>
            <a:r>
              <a:rPr lang="da-DK" dirty="0" smtClean="0"/>
              <a:t>Tjek af sko og aflastning.</a:t>
            </a:r>
          </a:p>
          <a:p>
            <a:endParaRPr lang="da-DK" dirty="0"/>
          </a:p>
          <a:p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16677353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Kommer til afsluttende tid d. 16/9-2024</a:t>
            </a: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3420152" cy="4243184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256" y="1441748"/>
            <a:ext cx="2333204" cy="469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58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Diabetes i tal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a-DK" dirty="0" smtClean="0"/>
              <a:t>I </a:t>
            </a:r>
            <a:r>
              <a:rPr lang="da-DK" dirty="0"/>
              <a:t>2021 er </a:t>
            </a:r>
            <a:r>
              <a:rPr lang="da-DK" dirty="0" smtClean="0"/>
              <a:t>der </a:t>
            </a:r>
            <a:r>
              <a:rPr lang="da-DK" dirty="0"/>
              <a:t>omkring en kvart million mennesker med </a:t>
            </a:r>
            <a:r>
              <a:rPr lang="da-DK" dirty="0" smtClean="0"/>
              <a:t>DM2</a:t>
            </a:r>
          </a:p>
          <a:p>
            <a:r>
              <a:rPr lang="da-DK" dirty="0"/>
              <a:t>Antallet af mennesker med </a:t>
            </a:r>
            <a:r>
              <a:rPr lang="da-DK" dirty="0" smtClean="0"/>
              <a:t>DM2 </a:t>
            </a:r>
            <a:r>
              <a:rPr lang="da-DK" dirty="0"/>
              <a:t>er mere end tredoblet siden </a:t>
            </a:r>
            <a:r>
              <a:rPr lang="da-DK" dirty="0" smtClean="0"/>
              <a:t>1996</a:t>
            </a:r>
          </a:p>
          <a:p>
            <a:r>
              <a:rPr lang="da-DK" dirty="0"/>
              <a:t>koster det danske samfund omkring 87 mio. kr. om </a:t>
            </a:r>
            <a:r>
              <a:rPr lang="da-DK" dirty="0" smtClean="0"/>
              <a:t>dagen</a:t>
            </a:r>
          </a:p>
          <a:p>
            <a:r>
              <a:rPr lang="da-DK" dirty="0"/>
              <a:t>I</a:t>
            </a:r>
            <a:r>
              <a:rPr lang="da-DK" dirty="0" smtClean="0"/>
              <a:t> </a:t>
            </a:r>
            <a:r>
              <a:rPr lang="da-DK" dirty="0"/>
              <a:t>2030 vil 430.000 danskere være diagnosticeret med </a:t>
            </a:r>
            <a:r>
              <a:rPr lang="da-DK" dirty="0" smtClean="0"/>
              <a:t>DM2</a:t>
            </a:r>
          </a:p>
          <a:p>
            <a:pPr>
              <a:buFont typeface="Arial" charset="0"/>
              <a:buChar char="•"/>
              <a:defRPr/>
            </a:pPr>
            <a:r>
              <a:rPr lang="da-DK" dirty="0" smtClean="0"/>
              <a:t>Antallet </a:t>
            </a:r>
            <a:r>
              <a:rPr lang="da-DK" dirty="0"/>
              <a:t>der vil opleve at få </a:t>
            </a:r>
            <a:r>
              <a:rPr lang="da-DK" dirty="0" err="1"/>
              <a:t>fodsår</a:t>
            </a:r>
            <a:r>
              <a:rPr lang="da-DK" dirty="0"/>
              <a:t> – ca. 25 %</a:t>
            </a:r>
          </a:p>
          <a:p>
            <a:pPr>
              <a:buFont typeface="Arial" charset="0"/>
              <a:buChar char="•"/>
              <a:defRPr/>
            </a:pPr>
            <a:r>
              <a:rPr lang="da-DK" dirty="0"/>
              <a:t>Diabetikere der </a:t>
            </a:r>
            <a:r>
              <a:rPr lang="da-DK" dirty="0" smtClean="0"/>
              <a:t>HAR HAFT </a:t>
            </a:r>
            <a:r>
              <a:rPr lang="da-DK" dirty="0"/>
              <a:t>sår har HØJ risiko for at få det </a:t>
            </a:r>
            <a:r>
              <a:rPr lang="da-DK" dirty="0" smtClean="0"/>
              <a:t>igen (recidiv)</a:t>
            </a:r>
            <a:endParaRPr lang="da-DK" dirty="0"/>
          </a:p>
          <a:p>
            <a:pPr>
              <a:buFont typeface="Arial" charset="0"/>
              <a:buChar char="•"/>
              <a:defRPr/>
            </a:pPr>
            <a:r>
              <a:rPr lang="da-DK" dirty="0"/>
              <a:t>35% af </a:t>
            </a:r>
            <a:r>
              <a:rPr lang="da-DK" dirty="0" err="1"/>
              <a:t>nyopdagede</a:t>
            </a:r>
            <a:r>
              <a:rPr lang="da-DK" dirty="0"/>
              <a:t> diabetikere har senkomplikationer på diagnosetidspunktet!</a:t>
            </a:r>
          </a:p>
          <a:p>
            <a:pPr>
              <a:buFont typeface="Arial" charset="0"/>
              <a:buChar char="•"/>
              <a:defRPr/>
            </a:pPr>
            <a:r>
              <a:rPr lang="da-DK" dirty="0"/>
              <a:t>30-50 % af diabetikere har </a:t>
            </a:r>
            <a:r>
              <a:rPr lang="da-DK" dirty="0" err="1"/>
              <a:t>neuropati</a:t>
            </a:r>
            <a:endParaRPr lang="da-DK" dirty="0"/>
          </a:p>
          <a:p>
            <a:pPr>
              <a:buFont typeface="Arial" charset="0"/>
              <a:buChar char="•"/>
              <a:defRPr/>
            </a:pPr>
            <a:r>
              <a:rPr lang="da-DK" dirty="0"/>
              <a:t>50% over 60 år har </a:t>
            </a:r>
            <a:r>
              <a:rPr lang="da-DK" dirty="0" err="1" smtClean="0"/>
              <a:t>neuropati</a:t>
            </a:r>
            <a:r>
              <a:rPr lang="da-DK" dirty="0" smtClean="0"/>
              <a:t> </a:t>
            </a:r>
            <a:r>
              <a:rPr lang="da-DK" dirty="0"/>
              <a:t>.</a:t>
            </a:r>
            <a:r>
              <a:rPr lang="da-DK" sz="1600" dirty="0"/>
              <a:t>(National </a:t>
            </a:r>
            <a:r>
              <a:rPr lang="da-DK" sz="1600" dirty="0" err="1"/>
              <a:t>beh</a:t>
            </a:r>
            <a:r>
              <a:rPr lang="da-DK" sz="1600" dirty="0"/>
              <a:t>.-vejledning for Diabetisk </a:t>
            </a:r>
            <a:r>
              <a:rPr lang="da-DK" sz="1600" dirty="0" err="1"/>
              <a:t>Neuropati</a:t>
            </a:r>
            <a:r>
              <a:rPr lang="da-DK" sz="1600" dirty="0"/>
              <a:t>, Dansk </a:t>
            </a:r>
            <a:r>
              <a:rPr lang="da-DK" sz="1600" dirty="0" err="1"/>
              <a:t>Endokrinologisk</a:t>
            </a:r>
            <a:r>
              <a:rPr lang="da-DK" sz="1600" dirty="0"/>
              <a:t> selskab)</a:t>
            </a:r>
          </a:p>
          <a:p>
            <a:pPr>
              <a:buFont typeface="Arial" charset="0"/>
              <a:buChar char="•"/>
              <a:defRPr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5696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Hvor gik det galt? Hvorfor kom han igen?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805363"/>
          </a:xfrm>
        </p:spPr>
        <p:txBody>
          <a:bodyPr>
            <a:normAutofit fontScale="92500" lnSpcReduction="20000"/>
          </a:bodyPr>
          <a:lstStyle/>
          <a:p>
            <a:r>
              <a:rPr lang="da-DK" dirty="0" smtClean="0"/>
              <a:t>Blodforsyning tilstrækkelig</a:t>
            </a:r>
          </a:p>
          <a:p>
            <a:r>
              <a:rPr lang="da-DK" dirty="0" smtClean="0"/>
              <a:t>Infektion – behandling med god effekt</a:t>
            </a:r>
          </a:p>
          <a:p>
            <a:r>
              <a:rPr lang="da-DK" dirty="0" smtClean="0"/>
              <a:t>Sårpleje</a:t>
            </a:r>
          </a:p>
          <a:p>
            <a:r>
              <a:rPr lang="da-DK" dirty="0" smtClean="0"/>
              <a:t>Informeret om vigtigheden af aflastende sko/indlæg</a:t>
            </a:r>
          </a:p>
          <a:p>
            <a:r>
              <a:rPr lang="da-DK" dirty="0" smtClean="0"/>
              <a:t>Etc. etc. etc.</a:t>
            </a:r>
          </a:p>
          <a:p>
            <a:r>
              <a:rPr lang="da-DK" sz="4400" dirty="0"/>
              <a:t>Manglende </a:t>
            </a:r>
            <a:r>
              <a:rPr lang="da-DK" sz="4400" dirty="0" smtClean="0"/>
              <a:t>fokus </a:t>
            </a:r>
            <a:r>
              <a:rPr lang="da-DK" sz="4400" dirty="0"/>
              <a:t>på aflastning:</a:t>
            </a:r>
          </a:p>
          <a:p>
            <a:r>
              <a:rPr lang="da-DK" dirty="0" smtClean="0"/>
              <a:t>Trykfordeling er ændret efter amp. af 1. tå</a:t>
            </a:r>
          </a:p>
          <a:p>
            <a:r>
              <a:rPr lang="da-DK" dirty="0" smtClean="0"/>
              <a:t>Formentligt tiltaget klo-konfiguration</a:t>
            </a:r>
          </a:p>
          <a:p>
            <a:r>
              <a:rPr lang="da-DK" dirty="0" smtClean="0"/>
              <a:t>Der er IKKE fulgt op på indlæg eller sko i over 2 år!!!!</a:t>
            </a:r>
          </a:p>
          <a:p>
            <a:r>
              <a:rPr lang="da-DK" dirty="0" smtClean="0"/>
              <a:t>( april 2022 til august 2024)</a:t>
            </a:r>
          </a:p>
          <a:p>
            <a:r>
              <a:rPr lang="da-DK" sz="4400" dirty="0" smtClean="0"/>
              <a:t>HVEM STÅR FOR DET?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52548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dirty="0"/>
              <a:t>Diabetisk fod med sår er akut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943" y="1519932"/>
            <a:ext cx="4412152" cy="4412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730135" y="1409989"/>
            <a:ext cx="10515600" cy="4351338"/>
          </a:xfrm>
        </p:spPr>
        <p:txBody>
          <a:bodyPr/>
          <a:lstStyle/>
          <a:p>
            <a:r>
              <a:rPr lang="da-DK" altLang="da-DK" sz="4600" dirty="0">
                <a:solidFill>
                  <a:srgbClr val="FF0000"/>
                </a:solidFill>
              </a:rPr>
              <a:t>Der skal handles med det samme</a:t>
            </a:r>
          </a:p>
          <a:p>
            <a:r>
              <a:rPr lang="da-DK" altLang="da-DK" dirty="0"/>
              <a:t>Det gælder for alle sår, at de omtales som kroniske efter 5-6 uger….det er bare med at komme i gang.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9333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192" t="1837" r="17890"/>
          <a:stretch/>
        </p:blipFill>
        <p:spPr>
          <a:xfrm>
            <a:off x="6155574" y="919538"/>
            <a:ext cx="5720357" cy="4351338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3"/>
          <a:srcRect l="32250" t="14350" r="32064"/>
          <a:stretch/>
        </p:blipFill>
        <p:spPr>
          <a:xfrm>
            <a:off x="489065" y="119171"/>
            <a:ext cx="5317374" cy="632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3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081" t="-118" r="17954"/>
          <a:stretch/>
        </p:blipFill>
        <p:spPr>
          <a:xfrm>
            <a:off x="282632" y="299257"/>
            <a:ext cx="7141227" cy="553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8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/>
          <a:srcRect l="31833" t="17158" r="32156"/>
          <a:stretch/>
        </p:blipFill>
        <p:spPr>
          <a:xfrm>
            <a:off x="1172711" y="-74814"/>
            <a:ext cx="5310907" cy="60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801" t="-309" r="32810"/>
          <a:stretch/>
        </p:blipFill>
        <p:spPr>
          <a:xfrm>
            <a:off x="6841374" y="914400"/>
            <a:ext cx="3108960" cy="4364788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3"/>
          <a:srcRect l="32667" t="14726" r="32667" b="13714"/>
          <a:stretch/>
        </p:blipFill>
        <p:spPr>
          <a:xfrm>
            <a:off x="703191" y="216130"/>
            <a:ext cx="5281974" cy="556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Udfordringer i udredning og behandling: 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8200" y="1468273"/>
            <a:ext cx="10515600" cy="4351338"/>
          </a:xfrm>
        </p:spPr>
        <p:txBody>
          <a:bodyPr>
            <a:normAutofit fontScale="92500" lnSpcReduction="20000"/>
          </a:bodyPr>
          <a:lstStyle/>
          <a:p>
            <a:endParaRPr lang="en-GB" b="1" dirty="0" smtClean="0"/>
          </a:p>
          <a:p>
            <a:r>
              <a:rPr lang="da-DK" altLang="da-DK" dirty="0" err="1"/>
              <a:t>Neuropati</a:t>
            </a:r>
            <a:r>
              <a:rPr lang="da-DK" altLang="da-DK" dirty="0"/>
              <a:t> </a:t>
            </a:r>
            <a:r>
              <a:rPr lang="da-DK" altLang="da-DK" dirty="0" smtClean="0"/>
              <a:t>(sensorisk</a:t>
            </a:r>
            <a:r>
              <a:rPr lang="da-DK" altLang="da-DK" dirty="0"/>
              <a:t>, autonom og </a:t>
            </a:r>
            <a:r>
              <a:rPr lang="da-DK" altLang="da-DK" dirty="0" smtClean="0"/>
              <a:t>motorisk, LOPS)</a:t>
            </a:r>
            <a:endParaRPr lang="da-DK" altLang="da-DK" dirty="0"/>
          </a:p>
          <a:p>
            <a:r>
              <a:rPr lang="da-DK" altLang="da-DK" dirty="0"/>
              <a:t>Hyppigt forekommende: </a:t>
            </a:r>
            <a:r>
              <a:rPr lang="da-DK" altLang="da-DK" dirty="0" err="1" smtClean="0"/>
              <a:t>iskæmi</a:t>
            </a:r>
            <a:r>
              <a:rPr lang="da-DK" altLang="da-DK" dirty="0" smtClean="0"/>
              <a:t> (50 % har PAD i varierende grad)</a:t>
            </a:r>
            <a:endParaRPr lang="da-DK" altLang="da-DK" dirty="0"/>
          </a:p>
          <a:p>
            <a:r>
              <a:rPr lang="da-DK" altLang="da-DK" dirty="0"/>
              <a:t>Øget tendens til hård hud (</a:t>
            </a:r>
            <a:r>
              <a:rPr lang="da-DK" altLang="da-DK" dirty="0" err="1"/>
              <a:t>kallositet</a:t>
            </a:r>
            <a:r>
              <a:rPr lang="da-DK" altLang="da-DK" dirty="0"/>
              <a:t>)</a:t>
            </a:r>
          </a:p>
          <a:p>
            <a:r>
              <a:rPr lang="da-DK" altLang="da-DK" dirty="0"/>
              <a:t>Almindelig fejlstilling </a:t>
            </a:r>
            <a:r>
              <a:rPr lang="da-DK" altLang="da-DK" dirty="0" smtClean="0"/>
              <a:t>(primært </a:t>
            </a:r>
            <a:r>
              <a:rPr lang="da-DK" altLang="da-DK" dirty="0"/>
              <a:t>krogede </a:t>
            </a:r>
            <a:r>
              <a:rPr lang="da-DK" altLang="da-DK" dirty="0" smtClean="0"/>
              <a:t>tæer/</a:t>
            </a:r>
            <a:r>
              <a:rPr lang="da-DK" altLang="da-DK" dirty="0" err="1" smtClean="0"/>
              <a:t>hammertå</a:t>
            </a:r>
            <a:r>
              <a:rPr lang="da-DK" altLang="da-DK" dirty="0" smtClean="0"/>
              <a:t>/klo tå)</a:t>
            </a:r>
            <a:endParaRPr lang="da-DK" altLang="da-DK" dirty="0"/>
          </a:p>
          <a:p>
            <a:r>
              <a:rPr lang="da-DK" altLang="da-DK" dirty="0"/>
              <a:t>Ekstremt sammenfald af foden </a:t>
            </a:r>
            <a:r>
              <a:rPr lang="da-DK" altLang="da-DK" dirty="0" smtClean="0"/>
              <a:t>(</a:t>
            </a:r>
            <a:r>
              <a:rPr lang="da-DK" altLang="da-DK" dirty="0" err="1" smtClean="0"/>
              <a:t>Charcot</a:t>
            </a:r>
            <a:r>
              <a:rPr lang="da-DK" altLang="da-DK" dirty="0" smtClean="0"/>
              <a:t> </a:t>
            </a:r>
            <a:r>
              <a:rPr lang="da-DK" altLang="da-DK" dirty="0" err="1" smtClean="0"/>
              <a:t>artropati</a:t>
            </a:r>
            <a:r>
              <a:rPr lang="da-DK" altLang="da-DK" dirty="0" smtClean="0"/>
              <a:t>)</a:t>
            </a:r>
            <a:endParaRPr lang="da-DK" altLang="da-DK" dirty="0"/>
          </a:p>
          <a:p>
            <a:r>
              <a:rPr lang="da-DK" altLang="da-DK" dirty="0" smtClean="0"/>
              <a:t>Hvad </a:t>
            </a:r>
            <a:r>
              <a:rPr lang="da-DK" altLang="da-DK" dirty="0"/>
              <a:t>udsættes fødderne for </a:t>
            </a:r>
            <a:r>
              <a:rPr lang="da-DK" altLang="da-DK" dirty="0" smtClean="0"/>
              <a:t>(arbejde</a:t>
            </a:r>
            <a:r>
              <a:rPr lang="da-DK" altLang="da-DK" dirty="0"/>
              <a:t>, fritidsaktiviteter)</a:t>
            </a:r>
          </a:p>
          <a:p>
            <a:r>
              <a:rPr lang="da-DK" altLang="da-DK" dirty="0"/>
              <a:t>Hvad er graden af egenomsorg og </a:t>
            </a:r>
            <a:r>
              <a:rPr lang="da-DK" altLang="da-DK" dirty="0" err="1"/>
              <a:t>compliance</a:t>
            </a:r>
            <a:r>
              <a:rPr lang="da-DK" altLang="da-DK" dirty="0" smtClean="0"/>
              <a:t>.</a:t>
            </a:r>
          </a:p>
          <a:p>
            <a:r>
              <a:rPr lang="da-DK" altLang="da-DK" dirty="0" smtClean="0"/>
              <a:t>Øget infektionsrisiko.</a:t>
            </a:r>
          </a:p>
          <a:p>
            <a:r>
              <a:rPr lang="da-DK" altLang="da-DK" dirty="0" smtClean="0"/>
              <a:t>Diabetesregulering</a:t>
            </a:r>
            <a:endParaRPr lang="da-DK" alt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769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dirty="0" err="1"/>
              <a:t>Multidisiplinært</a:t>
            </a:r>
            <a:r>
              <a:rPr lang="da-DK" altLang="da-DK" dirty="0"/>
              <a:t> team </a:t>
            </a:r>
            <a:br>
              <a:rPr lang="da-DK" altLang="da-DK" dirty="0"/>
            </a:br>
            <a:r>
              <a:rPr lang="da-DK" altLang="da-DK" dirty="0"/>
              <a:t>– nødvendighed for </a:t>
            </a:r>
            <a:r>
              <a:rPr lang="da-DK" altLang="da-DK" dirty="0" err="1" smtClean="0"/>
              <a:t>success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altLang="da-DK" dirty="0"/>
              <a:t>Patienten selv og dennes pårørende</a:t>
            </a:r>
          </a:p>
          <a:p>
            <a:r>
              <a:rPr lang="da-DK" altLang="da-DK" dirty="0"/>
              <a:t>Egen læge, endokrinolog, ortopædkirurg, </a:t>
            </a:r>
            <a:r>
              <a:rPr lang="da-DK" altLang="da-DK" dirty="0" smtClean="0"/>
              <a:t>karkirurg</a:t>
            </a:r>
            <a:r>
              <a:rPr lang="da-DK" altLang="da-DK" dirty="0"/>
              <a:t>, mikrobiolog</a:t>
            </a:r>
          </a:p>
          <a:p>
            <a:r>
              <a:rPr lang="da-DK" altLang="da-DK" dirty="0"/>
              <a:t>Sygeplejerske i primær og sekundær</a:t>
            </a:r>
          </a:p>
          <a:p>
            <a:r>
              <a:rPr lang="da-DK" altLang="da-DK" dirty="0"/>
              <a:t>Fodterapeut i primær og sekundær.</a:t>
            </a:r>
          </a:p>
          <a:p>
            <a:r>
              <a:rPr lang="da-DK" altLang="da-DK" dirty="0"/>
              <a:t>Skomager</a:t>
            </a:r>
          </a:p>
          <a:p>
            <a:r>
              <a:rPr lang="da-DK" altLang="da-DK" dirty="0"/>
              <a:t>Bandagist</a:t>
            </a:r>
          </a:p>
          <a:p>
            <a:r>
              <a:rPr lang="da-DK" altLang="da-DK" dirty="0"/>
              <a:t>Ergoterapeut</a:t>
            </a:r>
          </a:p>
          <a:p>
            <a:r>
              <a:rPr lang="da-DK" altLang="da-DK" dirty="0"/>
              <a:t>Fysioterapeut</a:t>
            </a:r>
          </a:p>
          <a:p>
            <a:r>
              <a:rPr lang="da-DK" altLang="da-DK" dirty="0"/>
              <a:t>Diætist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4661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/>
          <p:cNvSpPr>
            <a:spLocks noGrp="1"/>
          </p:cNvSpPr>
          <p:nvPr>
            <p:ph type="title"/>
          </p:nvPr>
        </p:nvSpPr>
        <p:spPr>
          <a:xfrm>
            <a:off x="838200" y="579438"/>
            <a:ext cx="10515600" cy="1246187"/>
          </a:xfrm>
        </p:spPr>
        <p:txBody>
          <a:bodyPr/>
          <a:lstStyle/>
          <a:p>
            <a:r>
              <a:rPr lang="da-DK" altLang="da-DK" sz="4000" smtClean="0"/>
              <a:t>De 3 grundsten i beh. af diabetiske fodsår</a:t>
            </a:r>
          </a:p>
        </p:txBody>
      </p:sp>
      <p:sp>
        <p:nvSpPr>
          <p:cNvPr id="21507" name="Pladsholder til indhold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da-DK" altLang="da-DK" dirty="0"/>
              <a:t>1 Infektions kontrol - antibiotika evt. Ag i forbinding</a:t>
            </a:r>
          </a:p>
          <a:p>
            <a:pPr>
              <a:defRPr/>
            </a:pPr>
            <a:endParaRPr lang="da-DK" altLang="da-DK" dirty="0"/>
          </a:p>
          <a:p>
            <a:pPr>
              <a:defRPr/>
            </a:pPr>
            <a:r>
              <a:rPr lang="da-DK" altLang="da-DK" dirty="0"/>
              <a:t>2 Iskæmi – </a:t>
            </a:r>
            <a:r>
              <a:rPr lang="da-DK" altLang="da-DK" dirty="0" smtClean="0"/>
              <a:t>udredning: DBT og </a:t>
            </a:r>
            <a:r>
              <a:rPr lang="da-DK" altLang="da-DK" dirty="0"/>
              <a:t>evt. </a:t>
            </a:r>
            <a:r>
              <a:rPr lang="da-DK" altLang="da-DK" dirty="0" smtClean="0"/>
              <a:t>karkirurgisk vurdering/behandling.</a:t>
            </a:r>
            <a:endParaRPr lang="da-DK" altLang="da-DK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da-DK" altLang="da-DK" dirty="0"/>
          </a:p>
          <a:p>
            <a:pPr>
              <a:defRPr/>
            </a:pPr>
            <a:r>
              <a:rPr lang="da-DK" altLang="da-DK" dirty="0"/>
              <a:t>3 </a:t>
            </a:r>
            <a:r>
              <a:rPr lang="da-DK" altLang="da-DK" dirty="0" err="1"/>
              <a:t>Neuropati</a:t>
            </a:r>
            <a:r>
              <a:rPr lang="da-DK" altLang="da-DK" dirty="0"/>
              <a:t> – delagtiggøre pt. i risikoen og sæt </a:t>
            </a:r>
            <a:r>
              <a:rPr lang="da-DK" altLang="da-DK" dirty="0" smtClean="0"/>
              <a:t>fokus </a:t>
            </a:r>
            <a:r>
              <a:rPr lang="da-DK" altLang="da-DK" dirty="0"/>
              <a:t>på </a:t>
            </a:r>
            <a:r>
              <a:rPr lang="da-DK" altLang="da-DK" dirty="0" err="1"/>
              <a:t>f.eks</a:t>
            </a:r>
            <a:r>
              <a:rPr lang="da-DK" altLang="da-DK" dirty="0"/>
              <a:t>: 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da-DK" altLang="da-DK" dirty="0"/>
              <a:t>     dagligt rutinemæssigt tjek af egne fødder. Skotjek. </a:t>
            </a:r>
            <a:endParaRPr lang="da-DK" altLang="da-DK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da-DK" altLang="da-DK" dirty="0" smtClean="0"/>
              <a:t>     Gå </a:t>
            </a:r>
            <a:r>
              <a:rPr lang="da-DK" altLang="da-DK" dirty="0"/>
              <a:t>ikke </a:t>
            </a:r>
            <a:r>
              <a:rPr lang="da-DK" altLang="da-DK" dirty="0" smtClean="0"/>
              <a:t>på bare </a:t>
            </a:r>
            <a:r>
              <a:rPr lang="da-DK" altLang="da-DK" dirty="0"/>
              <a:t>fødder eller strømpesokker.</a:t>
            </a:r>
          </a:p>
          <a:p>
            <a:pPr>
              <a:defRPr/>
            </a:pPr>
            <a:endParaRPr lang="da-DK" altLang="da-DK" dirty="0"/>
          </a:p>
          <a:p>
            <a:pPr>
              <a:defRPr/>
            </a:pPr>
            <a:endParaRPr lang="da-DK" altLang="da-DK" dirty="0"/>
          </a:p>
        </p:txBody>
      </p:sp>
    </p:spTree>
    <p:extLst>
      <p:ext uri="{BB962C8B-B14F-4D97-AF65-F5344CB8AC3E}">
        <p14:creationId xmlns:p14="http://schemas.microsoft.com/office/powerpoint/2010/main" val="421522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UH - RSYD">
      <a:dk1>
        <a:sysClr val="windowText" lastClr="000000"/>
      </a:dk1>
      <a:lt1>
        <a:sysClr val="window" lastClr="FFFFFF"/>
      </a:lt1>
      <a:dk2>
        <a:srgbClr val="0064A3"/>
      </a:dk2>
      <a:lt2>
        <a:srgbClr val="E7E6E6"/>
      </a:lt2>
      <a:accent1>
        <a:srgbClr val="0064A3"/>
      </a:accent1>
      <a:accent2>
        <a:srgbClr val="D7891B"/>
      </a:accent2>
      <a:accent3>
        <a:srgbClr val="BA4C19"/>
      </a:accent3>
      <a:accent4>
        <a:srgbClr val="FFB417"/>
      </a:accent4>
      <a:accent5>
        <a:srgbClr val="3F91D0"/>
      </a:accent5>
      <a:accent6>
        <a:srgbClr val="8DA22D"/>
      </a:accent6>
      <a:hlink>
        <a:srgbClr val="4472C4"/>
      </a:hlink>
      <a:folHlink>
        <a:srgbClr val="FF0000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B6CB6762C36C74E982BC266DC5B7F3C" ma:contentTypeVersion="0" ma:contentTypeDescription="Opret et nyt dokument." ma:contentTypeScope="" ma:versionID="779cc9e63a03ee136cf69acc6edb14b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c504b555cbc0eb2a32092f08c35baad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541860-62C3-468A-9F8F-659818C940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4060C43-4530-40A3-B658-84DE3F4584A4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CDC6FD6-B278-4495-B41D-72C08F4D9C6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791</Words>
  <Application>Microsoft Office PowerPoint</Application>
  <PresentationFormat>Widescreen</PresentationFormat>
  <Paragraphs>121</Paragraphs>
  <Slides>21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Office-tema</vt:lpstr>
      <vt:lpstr>Sår i Syd</vt:lpstr>
      <vt:lpstr>Diabetes i tal</vt:lpstr>
      <vt:lpstr>PowerPoint-præsentation</vt:lpstr>
      <vt:lpstr>PowerPoint-præsentation</vt:lpstr>
      <vt:lpstr>PowerPoint-præsentation</vt:lpstr>
      <vt:lpstr>PowerPoint-præsentation</vt:lpstr>
      <vt:lpstr>Udfordringer i udredning og behandling: </vt:lpstr>
      <vt:lpstr>Multidisiplinært team  – nødvendighed for success</vt:lpstr>
      <vt:lpstr>De 3 grundsten i beh. af diabetiske fodsår</vt:lpstr>
      <vt:lpstr>Plantar absces</vt:lpstr>
      <vt:lpstr>Kompression, kompression, kompression. </vt:lpstr>
      <vt:lpstr>Profylakse betaler sig – undgå sår og senkomplikationer</vt:lpstr>
      <vt:lpstr>Kommunikation – vis respekt</vt:lpstr>
      <vt:lpstr>Nationale og internationale retningslinjer for behandling af diabetiske fodsår</vt:lpstr>
      <vt:lpstr>Case: Mand, 56 år </vt:lpstr>
      <vt:lpstr>”Nyhenvist” august 2024</vt:lpstr>
      <vt:lpstr> </vt:lpstr>
      <vt:lpstr>Næste tå…..</vt:lpstr>
      <vt:lpstr>Kommer til afsluttende tid d. 16/9-2024</vt:lpstr>
      <vt:lpstr>Hvor gik det galt? Hvorfor kom han igen?</vt:lpstr>
      <vt:lpstr>Diabetisk fod med sår er akut</vt:lpstr>
    </vt:vector>
  </TitlesOfParts>
  <Company>Region Syddanmark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Jonas Hee Staal</dc:creator>
  <cp:lastModifiedBy>Tina Jakobsen</cp:lastModifiedBy>
  <cp:revision>28</cp:revision>
  <dcterms:created xsi:type="dcterms:W3CDTF">2018-12-04T10:30:37Z</dcterms:created>
  <dcterms:modified xsi:type="dcterms:W3CDTF">2024-10-21T13:58:43Z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0x0101008B6CB6762C36C74E982BC266DC5B7F3C</vt:lpwstr>
  </property>
</Properties>
</file>